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76" r:id="rId2"/>
    <p:sldId id="364" r:id="rId3"/>
    <p:sldId id="309" r:id="rId4"/>
    <p:sldId id="314" r:id="rId5"/>
    <p:sldId id="368" r:id="rId6"/>
    <p:sldId id="369" r:id="rId7"/>
    <p:sldId id="370" r:id="rId8"/>
    <p:sldId id="371" r:id="rId9"/>
    <p:sldId id="372" r:id="rId10"/>
    <p:sldId id="373" r:id="rId11"/>
    <p:sldId id="374" r:id="rId12"/>
    <p:sldId id="359" r:id="rId13"/>
    <p:sldId id="377" r:id="rId14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80"/>
    <a:srgbClr val="5DA1CB"/>
    <a:srgbClr val="339933"/>
    <a:srgbClr val="5AC349"/>
    <a:srgbClr val="4274B0"/>
    <a:srgbClr val="4577C7"/>
    <a:srgbClr val="2EDEBC"/>
    <a:srgbClr val="D9ECF5"/>
    <a:srgbClr val="417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361" autoAdjust="0"/>
    <p:restoredTop sz="94660"/>
  </p:normalViewPr>
  <p:slideViewPr>
    <p:cSldViewPr>
      <p:cViewPr varScale="1">
        <p:scale>
          <a:sx n="105" d="100"/>
          <a:sy n="105" d="100"/>
        </p:scale>
        <p:origin x="-438" y="-96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1EF30-7B0C-4F2D-A5CA-1454F4965A5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296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048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2023-11-28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F:\&#29289;&#29702;&#65288;&#21512;&#29256;&#65289;\23WLGKSDJ-4.TIF" TargetMode="External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24WLELXGKFAX7-53.TI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1.doc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file:///F:\&#29289;&#29702;&#65288;&#21512;&#29256;&#65289;\24WLELXGKFAX7-54.TI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Word_Document2.docx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oleObject" Target="../embeddings/oleObject3.bin"/><Relationship Id="rId7" Type="http://schemas.openxmlformats.org/officeDocument/2006/relationships/package" Target="../embeddings/Microsoft_Word_Document4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Document3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../../../&#35838;&#26102;&#36319;&#36394;&#26816;&#27979;PPT&#25991;&#20214;/&#19987;&#39064;&#21313;&#19971;%20%20&#35838;&#26102;&#20316;&#19994;.ppt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2615381" y="2128332"/>
            <a:ext cx="4035721" cy="1915887"/>
          </a:xfrm>
          <a:prstGeom prst="rect">
            <a:avLst/>
          </a:prstGeom>
          <a:solidFill>
            <a:srgbClr val="2038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rot="2700000">
            <a:off x="750010" y="2402180"/>
            <a:ext cx="1368193" cy="1368193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 rot="2700000">
            <a:off x="1853888" y="4332608"/>
            <a:ext cx="370728" cy="370728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 rot="2700000">
            <a:off x="2525421" y="4289397"/>
            <a:ext cx="181545" cy="181545"/>
          </a:xfrm>
          <a:prstGeom prst="rect">
            <a:avLst/>
          </a:prstGeom>
          <a:solidFill>
            <a:srgbClr val="D767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9371703" y="891685"/>
            <a:ext cx="2702548" cy="2848081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  <p:sp>
        <p:nvSpPr>
          <p:cNvPr id="36" name="文本框 12"/>
          <p:cNvSpPr txBox="1"/>
          <p:nvPr/>
        </p:nvSpPr>
        <p:spPr>
          <a:xfrm>
            <a:off x="3631259" y="2348880"/>
            <a:ext cx="8010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考向（三）光的干涉和衍射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9475969" y="-243408"/>
            <a:ext cx="1302138" cy="1135093"/>
          </a:xfrm>
          <a:prstGeom prst="line">
            <a:avLst/>
          </a:prstGeom>
          <a:noFill/>
          <a:ln w="2540" cap="flat" cmpd="sng" algn="ctr">
            <a:solidFill>
              <a:srgbClr val="D76739">
                <a:alpha val="21000"/>
              </a:srgb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413869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" grpId="0" animBg="1"/>
      <p:bldP spid="31" grpId="0" animBg="1"/>
      <p:bldP spid="32" grpId="0" animBg="1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52971" y="980728"/>
            <a:ext cx="11089232" cy="5544616"/>
          </a:xfrm>
        </p:spPr>
        <p:txBody>
          <a:bodyPr>
            <a:normAutofit/>
          </a:bodyPr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机械波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和光波都能发生干涉、衍射、多普勒效应等现象，这些现象是波特有的现象。偏振现象是横波的特有现象。要观察到稳定的干涉现象和明显的衍射现象需要一定的条件。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．光的干涉现象：双缝干涉、薄膜干涉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油膜、空气膜、增透膜、牛顿环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．光的衍射现象：圆孔衍射、泊松亮斑。　　</a:t>
            </a:r>
            <a:endParaRPr lang="zh-CN" altLang="en-US" dirty="0"/>
          </a:p>
        </p:txBody>
      </p:sp>
      <p:sp>
        <p:nvSpPr>
          <p:cNvPr id="5" name="流程图: 离页连接符 4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017467" y="-27384"/>
            <a:ext cx="1867819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精要提炼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7852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离页连接符 1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017467" y="-27384"/>
            <a:ext cx="1867819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tabLst>
                <a:tab pos="9685338" algn="l"/>
              </a:tabLs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考法全训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</a:rPr>
              <a:t>]</a:t>
            </a:r>
            <a:endParaRPr lang="zh-CN" altLang="zh-CN" sz="1100" kern="100" dirty="0">
              <a:latin typeface="宋体"/>
              <a:cs typeface="Courier New"/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idx="1"/>
          </p:nvPr>
        </p:nvSpPr>
        <p:spPr>
          <a:xfrm>
            <a:off x="552971" y="836712"/>
            <a:ext cx="10975658" cy="5688632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山东高考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如图所示为一种干涉热膨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胀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仪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原理图。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为标准石英环，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为待测柱形样品，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C</a:t>
            </a: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上表面与上方标准平面石英板之间存在劈形空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气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层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。用单色平行光垂直照射上方石英板，会形成干涉条纹。已知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的膨胀系数小于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的膨胀系数，当温度升高时，下列说法正确的是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．劈形空气层的厚度变大，条纹向左移动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．劈形空气层的厚度变小，条纹向左移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动</a:t>
            </a:r>
            <a:endParaRPr lang="zh-CN" altLang="en-US" dirty="0"/>
          </a:p>
        </p:txBody>
      </p:sp>
      <p:pic>
        <p:nvPicPr>
          <p:cNvPr id="1027" name="Picture 3" descr="F:\物理（合版）\23WLGKSDJ-4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3891" y="853092"/>
            <a:ext cx="2664296" cy="2575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811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620688"/>
            <a:ext cx="10975658" cy="5616624"/>
          </a:xfrm>
        </p:spPr>
        <p:txBody>
          <a:bodyPr>
            <a:normAutofit/>
          </a:bodyPr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．劈形空气层的厚度变大，条纹向右移动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．劈形空气层的厚度变小，条纹向右移动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因为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的膨胀系数小于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的膨胀系数，当温度升高时，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G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膨胀得更明显，导致劈形空气层的厚度变大，空气层上相同厚度的位置将左移，对应该厚度的干涉条纹也相应左移，故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379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89778" y="476672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某同学采用图甲所示的实验装置研究光的干涉与衍射现象，狭缝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的宽度可调，狭缝到屏的距离为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。同一单色光垂直照射狭缝，实验中分别在屏上得到了图乙、图丙所示图样。下列描述正确的是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051" name="Picture 3" descr="24WLELXGKFAX7-53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010" y="3789040"/>
            <a:ext cx="6984776" cy="183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14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692696"/>
            <a:ext cx="10975658" cy="5606079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．图乙是光的双缝干涉图样，当光通过狭缝时，也发生了衍射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．遮住一条狭缝，另一狭缝宽度增大，其他条件不变，图丙中亮条纹宽度增大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．照射两条狭缝时，增加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L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，其他条件不变，图乙中相邻暗条纹的中心间距增大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．照射两条狭缝时，若光从狭缝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到屏上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点的路程差为半波长的奇数倍，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点处一定是暗条纹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5814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94537" y="764704"/>
            <a:ext cx="10975658" cy="4896544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ACD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由题图可知，图乙中间部分是等间距条纹，所以图乙是光的双缝干涉图样，当光通过狭缝时，同时也发生衍射，故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狭缝越小，衍射范围越大，衍射条纹越宽，遮住一条狭缝，另一狭缝宽度增大，则衍射现象减弱，图丙中亮条纹宽度减小，故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>
              <a:lnSpc>
                <a:spcPct val="20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14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96987" y="3284984"/>
            <a:ext cx="10975658" cy="2016224"/>
          </a:xfrm>
        </p:spPr>
        <p:txBody>
          <a:bodyPr/>
          <a:lstStyle/>
          <a:p>
            <a:pPr indent="713740" algn="just">
              <a:lnSpc>
                <a:spcPct val="20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照射两条狭缝时，若光从狭缝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到屏上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点的路程差为半波长的奇数倍，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点处一定是暗条纹，故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0323972"/>
              </p:ext>
            </p:extLst>
          </p:nvPr>
        </p:nvGraphicFramePr>
        <p:xfrm>
          <a:off x="841003" y="1268760"/>
          <a:ext cx="10367962" cy="209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文档" r:id="rId4" imgW="10367808" imgH="2090131" progId="Word.Document.12">
                  <p:embed/>
                </p:oleObj>
              </mc:Choice>
              <mc:Fallback>
                <p:oleObj name="文档" r:id="rId4" imgW="10367808" imgH="20901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1003" y="1268760"/>
                        <a:ext cx="10367962" cy="2090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14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03892" y="127177"/>
            <a:ext cx="11176460" cy="6470175"/>
          </a:xfrm>
        </p:spPr>
        <p:txBody>
          <a:bodyPr>
            <a:normAutofit/>
          </a:bodyPr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 smtClean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两束单色光的波长分别为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λ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λ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通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过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相同的单缝衍射实验装置得到如图所示的图样，则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这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两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束单色光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．若照射同一种金属均有光电子逸出，则光电子最大初动能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＞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en-US" altLang="zh-CN" b="1" kern="100" baseline="-25000" dirty="0">
                <a:latin typeface="Times New Roman"/>
                <a:ea typeface="方正细黑一简体"/>
                <a:cs typeface="Courier New"/>
              </a:rPr>
              <a:t>k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b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．射向同一双缝干涉装置，其干涉条纹间距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＞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Δ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x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b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．在水中的传播速度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＜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v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b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．光子动量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＜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en-US" altLang="zh-CN" b="1" i="1" kern="100" baseline="-25000" dirty="0">
                <a:latin typeface="Times New Roman"/>
                <a:ea typeface="方正细黑一简体"/>
                <a:cs typeface="Courier New"/>
              </a:rPr>
              <a:t>b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pic>
        <p:nvPicPr>
          <p:cNvPr id="3074" name="Picture 2" descr="F:\物理（合版）\24WLELXGKFAX7-54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080" y="410096"/>
            <a:ext cx="2570163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14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188640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818342"/>
              </p:ext>
            </p:extLst>
          </p:nvPr>
        </p:nvGraphicFramePr>
        <p:xfrm>
          <a:off x="728141" y="1076152"/>
          <a:ext cx="10914062" cy="565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文档" r:id="rId4" imgW="11026767" imgH="5703497" progId="Word.Document.12">
                  <p:embed/>
                </p:oleObj>
              </mc:Choice>
              <mc:Fallback>
                <p:oleObj name="文档" r:id="rId4" imgW="11026767" imgH="57034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28141" y="1076152"/>
                        <a:ext cx="10914062" cy="565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14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8569" y="402159"/>
            <a:ext cx="10975658" cy="4525963"/>
          </a:xfrm>
        </p:spPr>
        <p:txBody>
          <a:bodyPr/>
          <a:lstStyle/>
          <a:p>
            <a:pPr indent="713740" algn="just">
              <a:lnSpc>
                <a:spcPct val="170000"/>
              </a:lnSpc>
              <a:spcAft>
                <a:spcPts val="0"/>
              </a:spcAft>
              <a:tabLst>
                <a:tab pos="5941060" algn="l"/>
              </a:tabLst>
            </a:pP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对于同一双缝干涉装置，光束波长越长，干涉条纹间距越大，故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35960"/>
              </p:ext>
            </p:extLst>
          </p:nvPr>
        </p:nvGraphicFramePr>
        <p:xfrm>
          <a:off x="768995" y="2191816"/>
          <a:ext cx="10367962" cy="209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6" name="文档" r:id="rId4" imgW="10367808" imgH="2090131" progId="Word.Document.12">
                  <p:embed/>
                </p:oleObj>
              </mc:Choice>
              <mc:Fallback>
                <p:oleObj name="文档" r:id="rId4" imgW="10367808" imgH="20901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8995" y="2191816"/>
                        <a:ext cx="10367962" cy="2090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2002318"/>
              </p:ext>
            </p:extLst>
          </p:nvPr>
        </p:nvGraphicFramePr>
        <p:xfrm>
          <a:off x="696987" y="4290591"/>
          <a:ext cx="10367962" cy="209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7" name="文档" r:id="rId7" imgW="10367808" imgH="2090131" progId="Word.Document.12">
                  <p:embed/>
                </p:oleObj>
              </mc:Choice>
              <mc:Fallback>
                <p:oleObj name="文档" r:id="rId7" imgW="10367808" imgH="20901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6987" y="4290591"/>
                        <a:ext cx="10367962" cy="2090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14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64912" y="2131855"/>
            <a:ext cx="9973235" cy="2233249"/>
          </a:xfrm>
          <a:prstGeom prst="rect">
            <a:avLst/>
          </a:prstGeom>
          <a:gradFill flip="none" rotWithShape="1">
            <a:gsLst>
              <a:gs pos="0">
                <a:srgbClr val="006600">
                  <a:tint val="66000"/>
                  <a:satMod val="160000"/>
                </a:srgbClr>
              </a:gs>
              <a:gs pos="50000">
                <a:srgbClr val="006600">
                  <a:tint val="44500"/>
                  <a:satMod val="160000"/>
                </a:srgbClr>
              </a:gs>
              <a:gs pos="100000">
                <a:srgbClr val="0066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816131">
            <a:hlinkClick r:id="rId3" action="ppaction://hlinkpres?slideindex=1&amp;slidetitle="/>
          </p:cNvPr>
          <p:cNvSpPr txBox="1"/>
          <p:nvPr/>
        </p:nvSpPr>
        <p:spPr>
          <a:xfrm>
            <a:off x="1993131" y="2708920"/>
            <a:ext cx="8352928" cy="82849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zh-CN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专题十七</a:t>
            </a:r>
            <a:r>
              <a:rPr lang="en-US" altLang="zh-CN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zh-CN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课时作业</a:t>
            </a:r>
            <a:r>
              <a:rPr lang="en-US" altLang="zh-CN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kumimoji="0" lang="zh-CN" altLang="zh-CN" sz="24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634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矩形 198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3" name="平行四边形 202"/>
          <p:cNvSpPr/>
          <p:nvPr/>
        </p:nvSpPr>
        <p:spPr>
          <a:xfrm>
            <a:off x="1094713" y="1949476"/>
            <a:ext cx="3058658" cy="399404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4" name="任意多边形 203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5" name="任意多边形 204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6" name="任意多边形 205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7" name="任意多边形 206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8" name="任意多边形 207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9" name="任意多边形 208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0" name="任意多边形 209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1" name="任意多边形 210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2" name="任意多边形 211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3" name="任意多边形 212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4" name="任意多边形 213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5" name="任意多边形 214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6" name="任意多边形 215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7" name="任意多边形 216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8" name="任意多边形 217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9" name="任意多边形 218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0" name="任意多边形 219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1" name="任意多边形 220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3" name="任意多边形 222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4" name="任意多边形 223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5" name="任意多边形 224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6" name="任意多边形 225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7" name="任意多边形 226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8" name="任意多边形 227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9" name="任意多边形 228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0" name="任意多边形 229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1" name="任意多边形 230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2" name="任意多边形 231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3" name="任意多边形 232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4" name="任意多边形 233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5" name="任意多边形 234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6" name="任意多边形 235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7" name="任意多边形 236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43309" y="1787405"/>
            <a:ext cx="1106331" cy="254302"/>
            <a:chOff x="-115731" y="1766100"/>
            <a:chExt cx="1106331" cy="2543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9" name="任意多边形 238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0" name="任意多边形 239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1" name="任意多边形 240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4" name="任意多边形 243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6" name="任意多边形 245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7" name="任意多边形 246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8" name="任意多边形 247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9" name="任意多边形 248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0" name="任意多边形 249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2" name="任意多边形 251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3" name="任意多边形 252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4" name="任意多边形 253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5" name="任意多边形 254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6" name="任意多边形 255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</p:grpSp>
      <p:sp>
        <p:nvSpPr>
          <p:cNvPr id="257" name="矩形 256"/>
          <p:cNvSpPr/>
          <p:nvPr/>
        </p:nvSpPr>
        <p:spPr>
          <a:xfrm>
            <a:off x="799154" y="2685545"/>
            <a:ext cx="8779581" cy="129266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6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本课结束</a:t>
            </a:r>
          </a:p>
        </p:txBody>
      </p:sp>
      <p:sp>
        <p:nvSpPr>
          <p:cNvPr id="258" name="矩形 257"/>
          <p:cNvSpPr/>
          <p:nvPr/>
        </p:nvSpPr>
        <p:spPr>
          <a:xfrm>
            <a:off x="3669971" y="4149080"/>
            <a:ext cx="610002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1218565"/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r>
              <a:rPr lang="en-US" altLang="zh-CN" sz="2700" b="1" dirty="0" smtClean="0">
                <a:solidFill>
                  <a:prstClr val="white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www.zghkt.cn</a:t>
            </a:r>
            <a:endParaRPr lang="zh-CN" altLang="en-US" sz="2700" b="1" dirty="0">
              <a:solidFill>
                <a:prstClr val="white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2" name="Picture 2" descr="\\Rm-美编\本地磁盘（F）\1一帆融媒公司文件\企业文化相关资料\LOGO\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098" y="188640"/>
            <a:ext cx="260816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92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75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25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57" grpId="0"/>
      <p:bldP spid="25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840</TotalTime>
  <Words>734</Words>
  <Application>Microsoft Office PowerPoint</Application>
  <PresentationFormat>自定义</PresentationFormat>
  <Paragraphs>38</Paragraphs>
  <Slides>13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5" baseType="lpstr">
      <vt:lpstr>Office 主题​​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131</cp:revision>
  <dcterms:created xsi:type="dcterms:W3CDTF">2021-04-02T06:41:31Z</dcterms:created>
  <dcterms:modified xsi:type="dcterms:W3CDTF">2023-11-28T08:08:07Z</dcterms:modified>
</cp:coreProperties>
</file>